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 snapToObjects="1">
      <p:cViewPr varScale="1">
        <p:scale>
          <a:sx n="120" d="100"/>
          <a:sy n="120" d="100"/>
        </p:scale>
        <p:origin x="194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905735-36F2-410C-8D95-E4E30E7DB876}" type="doc">
      <dgm:prSet loTypeId="urn:microsoft.com/office/officeart/2005/8/layout/arrow5" loCatId="relationship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9C996FDA-5C23-4749-B036-CC77D92042FC}">
      <dgm:prSet/>
      <dgm:spPr/>
      <dgm:t>
        <a:bodyPr/>
        <a:lstStyle/>
        <a:p>
          <a:r>
            <a:rPr lang="en-US"/>
            <a:t>Focuses on learning from mistakes instead of assigning blame.</a:t>
          </a:r>
        </a:p>
      </dgm:t>
    </dgm:pt>
    <dgm:pt modelId="{5B6BD376-A2DF-41CD-A90F-C3774E51CF8A}" type="parTrans" cxnId="{5B748487-C6F2-48B0-9F69-B2DC27C24F9C}">
      <dgm:prSet/>
      <dgm:spPr/>
      <dgm:t>
        <a:bodyPr/>
        <a:lstStyle/>
        <a:p>
          <a:endParaRPr lang="en-US"/>
        </a:p>
      </dgm:t>
    </dgm:pt>
    <dgm:pt modelId="{0C2F4429-2AEB-4626-AA15-D02496569BE1}" type="sibTrans" cxnId="{5B748487-C6F2-48B0-9F69-B2DC27C24F9C}">
      <dgm:prSet/>
      <dgm:spPr/>
      <dgm:t>
        <a:bodyPr/>
        <a:lstStyle/>
        <a:p>
          <a:endParaRPr lang="en-US"/>
        </a:p>
      </dgm:t>
    </dgm:pt>
    <dgm:pt modelId="{B06E9445-82B0-49E9-8974-BA2EA0312301}">
      <dgm:prSet/>
      <dgm:spPr/>
      <dgm:t>
        <a:bodyPr/>
        <a:lstStyle/>
        <a:p>
          <a:r>
            <a:rPr lang="en-US"/>
            <a:t>Encourages transparency, accountability, and improvement (Kim, 2021, p. 307).</a:t>
          </a:r>
        </a:p>
      </dgm:t>
    </dgm:pt>
    <dgm:pt modelId="{8C689405-CD89-4512-987F-5DEB78B9A45B}" type="parTrans" cxnId="{E60A229F-7C00-4892-A00F-A4B8D0115BD1}">
      <dgm:prSet/>
      <dgm:spPr/>
      <dgm:t>
        <a:bodyPr/>
        <a:lstStyle/>
        <a:p>
          <a:endParaRPr lang="en-US"/>
        </a:p>
      </dgm:t>
    </dgm:pt>
    <dgm:pt modelId="{464778B2-0A6F-42B1-B4A2-7EAC20B1A39C}" type="sibTrans" cxnId="{E60A229F-7C00-4892-A00F-A4B8D0115BD1}">
      <dgm:prSet/>
      <dgm:spPr/>
      <dgm:t>
        <a:bodyPr/>
        <a:lstStyle/>
        <a:p>
          <a:endParaRPr lang="en-US"/>
        </a:p>
      </dgm:t>
    </dgm:pt>
    <dgm:pt modelId="{3A97AA25-53C5-CD4D-B69B-576D858D8E22}" type="pres">
      <dgm:prSet presAssocID="{54905735-36F2-410C-8D95-E4E30E7DB876}" presName="diagram" presStyleCnt="0">
        <dgm:presLayoutVars>
          <dgm:dir/>
          <dgm:resizeHandles val="exact"/>
        </dgm:presLayoutVars>
      </dgm:prSet>
      <dgm:spPr/>
    </dgm:pt>
    <dgm:pt modelId="{0373BE8C-0A93-2C45-B3EF-66CAC6BDF943}" type="pres">
      <dgm:prSet presAssocID="{9C996FDA-5C23-4749-B036-CC77D92042FC}" presName="arrow" presStyleLbl="node1" presStyleIdx="0" presStyleCnt="2">
        <dgm:presLayoutVars>
          <dgm:bulletEnabled val="1"/>
        </dgm:presLayoutVars>
      </dgm:prSet>
      <dgm:spPr/>
    </dgm:pt>
    <dgm:pt modelId="{CB3CAD11-1F0B-7A4B-82F7-5228D88C481C}" type="pres">
      <dgm:prSet presAssocID="{B06E9445-82B0-49E9-8974-BA2EA0312301}" presName="arrow" presStyleLbl="node1" presStyleIdx="1" presStyleCnt="2">
        <dgm:presLayoutVars>
          <dgm:bulletEnabled val="1"/>
        </dgm:presLayoutVars>
      </dgm:prSet>
      <dgm:spPr/>
    </dgm:pt>
  </dgm:ptLst>
  <dgm:cxnLst>
    <dgm:cxn modelId="{2962582E-4C7E-464B-859F-7A29F0859AD4}" type="presOf" srcId="{B06E9445-82B0-49E9-8974-BA2EA0312301}" destId="{CB3CAD11-1F0B-7A4B-82F7-5228D88C481C}" srcOrd="0" destOrd="0" presId="urn:microsoft.com/office/officeart/2005/8/layout/arrow5"/>
    <dgm:cxn modelId="{5B748487-C6F2-48B0-9F69-B2DC27C24F9C}" srcId="{54905735-36F2-410C-8D95-E4E30E7DB876}" destId="{9C996FDA-5C23-4749-B036-CC77D92042FC}" srcOrd="0" destOrd="0" parTransId="{5B6BD376-A2DF-41CD-A90F-C3774E51CF8A}" sibTransId="{0C2F4429-2AEB-4626-AA15-D02496569BE1}"/>
    <dgm:cxn modelId="{E60A229F-7C00-4892-A00F-A4B8D0115BD1}" srcId="{54905735-36F2-410C-8D95-E4E30E7DB876}" destId="{B06E9445-82B0-49E9-8974-BA2EA0312301}" srcOrd="1" destOrd="0" parTransId="{8C689405-CD89-4512-987F-5DEB78B9A45B}" sibTransId="{464778B2-0A6F-42B1-B4A2-7EAC20B1A39C}"/>
    <dgm:cxn modelId="{3E5D72D1-7E98-FA46-A194-8AA690AA7D50}" type="presOf" srcId="{54905735-36F2-410C-8D95-E4E30E7DB876}" destId="{3A97AA25-53C5-CD4D-B69B-576D858D8E22}" srcOrd="0" destOrd="0" presId="urn:microsoft.com/office/officeart/2005/8/layout/arrow5"/>
    <dgm:cxn modelId="{E06EC3DD-90A0-4644-B768-033A4D146613}" type="presOf" srcId="{9C996FDA-5C23-4749-B036-CC77D92042FC}" destId="{0373BE8C-0A93-2C45-B3EF-66CAC6BDF943}" srcOrd="0" destOrd="0" presId="urn:microsoft.com/office/officeart/2005/8/layout/arrow5"/>
    <dgm:cxn modelId="{EB925681-408C-2A47-9A3F-2B01F4298C98}" type="presParOf" srcId="{3A97AA25-53C5-CD4D-B69B-576D858D8E22}" destId="{0373BE8C-0A93-2C45-B3EF-66CAC6BDF943}" srcOrd="0" destOrd="0" presId="urn:microsoft.com/office/officeart/2005/8/layout/arrow5"/>
    <dgm:cxn modelId="{F0877EDE-758D-7343-B22B-F7F2D1C39BD9}" type="presParOf" srcId="{3A97AA25-53C5-CD4D-B69B-576D858D8E22}" destId="{CB3CAD11-1F0B-7A4B-82F7-5228D88C481C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F9A28E-AA3A-4734-9798-AE18E4E51EDE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004534C-CBFA-4052-AF53-99FD43F69251}">
      <dgm:prSet/>
      <dgm:spPr/>
      <dgm:t>
        <a:bodyPr/>
        <a:lstStyle/>
        <a:p>
          <a:r>
            <a:rPr lang="en-US"/>
            <a:t>Existing blame cultures are hard to dismantle.</a:t>
          </a:r>
        </a:p>
      </dgm:t>
    </dgm:pt>
    <dgm:pt modelId="{F4E5AD60-3B15-461F-BBE9-25A68F94DB4D}" type="parTrans" cxnId="{87696284-6829-4C12-9DD8-3E337FD59B26}">
      <dgm:prSet/>
      <dgm:spPr/>
      <dgm:t>
        <a:bodyPr/>
        <a:lstStyle/>
        <a:p>
          <a:endParaRPr lang="en-US"/>
        </a:p>
      </dgm:t>
    </dgm:pt>
    <dgm:pt modelId="{2CCF1CA6-6823-473B-811C-233800263200}" type="sibTrans" cxnId="{87696284-6829-4C12-9DD8-3E337FD59B26}">
      <dgm:prSet/>
      <dgm:spPr/>
      <dgm:t>
        <a:bodyPr/>
        <a:lstStyle/>
        <a:p>
          <a:endParaRPr lang="en-US"/>
        </a:p>
      </dgm:t>
    </dgm:pt>
    <dgm:pt modelId="{9754BEAF-9D2C-4B5F-A2B7-B3F11B66495C}">
      <dgm:prSet/>
      <dgm:spPr/>
      <dgm:t>
        <a:bodyPr/>
        <a:lstStyle/>
        <a:p>
          <a:r>
            <a:rPr lang="en-US"/>
            <a:t>Managers may fear losing control.</a:t>
          </a:r>
        </a:p>
      </dgm:t>
    </dgm:pt>
    <dgm:pt modelId="{6A94588B-5666-4AEC-ADF9-E1945296CD77}" type="parTrans" cxnId="{A3A28F06-63BA-4549-BB40-F5D2B6D0FB2C}">
      <dgm:prSet/>
      <dgm:spPr/>
      <dgm:t>
        <a:bodyPr/>
        <a:lstStyle/>
        <a:p>
          <a:endParaRPr lang="en-US"/>
        </a:p>
      </dgm:t>
    </dgm:pt>
    <dgm:pt modelId="{43492FF8-5343-4208-BA3E-CFC29C05E9A2}" type="sibTrans" cxnId="{A3A28F06-63BA-4549-BB40-F5D2B6D0FB2C}">
      <dgm:prSet/>
      <dgm:spPr/>
      <dgm:t>
        <a:bodyPr/>
        <a:lstStyle/>
        <a:p>
          <a:endParaRPr lang="en-US"/>
        </a:p>
      </dgm:t>
    </dgm:pt>
    <dgm:pt modelId="{A9558D90-DA77-4D08-8737-AEE205B42028}">
      <dgm:prSet/>
      <dgm:spPr/>
      <dgm:t>
        <a:bodyPr/>
        <a:lstStyle/>
        <a:p>
          <a:r>
            <a:rPr lang="en-US"/>
            <a:t>Employees may distrust new policies (Horrock, 2023).</a:t>
          </a:r>
        </a:p>
      </dgm:t>
    </dgm:pt>
    <dgm:pt modelId="{0B8F2096-8A88-47E7-AE5B-5691E0487BA3}" type="parTrans" cxnId="{97187BCF-F49C-457A-8833-B3B8722940EA}">
      <dgm:prSet/>
      <dgm:spPr/>
      <dgm:t>
        <a:bodyPr/>
        <a:lstStyle/>
        <a:p>
          <a:endParaRPr lang="en-US"/>
        </a:p>
      </dgm:t>
    </dgm:pt>
    <dgm:pt modelId="{09BDA6AA-A5AA-4586-A4D4-069901015D6B}" type="sibTrans" cxnId="{97187BCF-F49C-457A-8833-B3B8722940EA}">
      <dgm:prSet/>
      <dgm:spPr/>
      <dgm:t>
        <a:bodyPr/>
        <a:lstStyle/>
        <a:p>
          <a:endParaRPr lang="en-US"/>
        </a:p>
      </dgm:t>
    </dgm:pt>
    <dgm:pt modelId="{5F4B7DF6-4606-584B-8739-69FAD443F1FE}" type="pres">
      <dgm:prSet presAssocID="{38F9A28E-AA3A-4734-9798-AE18E4E51ED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8EB7C8C-B267-C144-B6D1-243CA65B1F42}" type="pres">
      <dgm:prSet presAssocID="{7004534C-CBFA-4052-AF53-99FD43F69251}" presName="hierRoot1" presStyleCnt="0"/>
      <dgm:spPr/>
    </dgm:pt>
    <dgm:pt modelId="{75B9D4AA-5141-B24C-9272-3E9AC4721824}" type="pres">
      <dgm:prSet presAssocID="{7004534C-CBFA-4052-AF53-99FD43F69251}" presName="composite" presStyleCnt="0"/>
      <dgm:spPr/>
    </dgm:pt>
    <dgm:pt modelId="{2ADEA8C3-ACEF-FF46-887D-7990A25D9D8C}" type="pres">
      <dgm:prSet presAssocID="{7004534C-CBFA-4052-AF53-99FD43F69251}" presName="background" presStyleLbl="node0" presStyleIdx="0" presStyleCnt="3"/>
      <dgm:spPr/>
    </dgm:pt>
    <dgm:pt modelId="{AD9D5C55-B27C-6047-BD74-A00E008774DC}" type="pres">
      <dgm:prSet presAssocID="{7004534C-CBFA-4052-AF53-99FD43F69251}" presName="text" presStyleLbl="fgAcc0" presStyleIdx="0" presStyleCnt="3">
        <dgm:presLayoutVars>
          <dgm:chPref val="3"/>
        </dgm:presLayoutVars>
      </dgm:prSet>
      <dgm:spPr/>
    </dgm:pt>
    <dgm:pt modelId="{5A1AB664-6865-8F44-A309-74510D7A104E}" type="pres">
      <dgm:prSet presAssocID="{7004534C-CBFA-4052-AF53-99FD43F69251}" presName="hierChild2" presStyleCnt="0"/>
      <dgm:spPr/>
    </dgm:pt>
    <dgm:pt modelId="{DDDEBE5E-1C3A-A845-86C5-2897D433E5ED}" type="pres">
      <dgm:prSet presAssocID="{9754BEAF-9D2C-4B5F-A2B7-B3F11B66495C}" presName="hierRoot1" presStyleCnt="0"/>
      <dgm:spPr/>
    </dgm:pt>
    <dgm:pt modelId="{61A1D7A6-B2F7-D941-BB29-DA55F99ADD08}" type="pres">
      <dgm:prSet presAssocID="{9754BEAF-9D2C-4B5F-A2B7-B3F11B66495C}" presName="composite" presStyleCnt="0"/>
      <dgm:spPr/>
    </dgm:pt>
    <dgm:pt modelId="{C993318A-64A2-634B-A552-7692A155E7CC}" type="pres">
      <dgm:prSet presAssocID="{9754BEAF-9D2C-4B5F-A2B7-B3F11B66495C}" presName="background" presStyleLbl="node0" presStyleIdx="1" presStyleCnt="3"/>
      <dgm:spPr/>
    </dgm:pt>
    <dgm:pt modelId="{304E77CA-5AB9-294F-A7E0-DF598FB97452}" type="pres">
      <dgm:prSet presAssocID="{9754BEAF-9D2C-4B5F-A2B7-B3F11B66495C}" presName="text" presStyleLbl="fgAcc0" presStyleIdx="1" presStyleCnt="3">
        <dgm:presLayoutVars>
          <dgm:chPref val="3"/>
        </dgm:presLayoutVars>
      </dgm:prSet>
      <dgm:spPr/>
    </dgm:pt>
    <dgm:pt modelId="{0F2D5E69-FFAB-4249-9DC4-AD7359C4A77B}" type="pres">
      <dgm:prSet presAssocID="{9754BEAF-9D2C-4B5F-A2B7-B3F11B66495C}" presName="hierChild2" presStyleCnt="0"/>
      <dgm:spPr/>
    </dgm:pt>
    <dgm:pt modelId="{FB33E2C1-13E3-8248-9935-056C49931139}" type="pres">
      <dgm:prSet presAssocID="{A9558D90-DA77-4D08-8737-AEE205B42028}" presName="hierRoot1" presStyleCnt="0"/>
      <dgm:spPr/>
    </dgm:pt>
    <dgm:pt modelId="{751D2B49-0D2F-364A-88DD-EE112F0DA045}" type="pres">
      <dgm:prSet presAssocID="{A9558D90-DA77-4D08-8737-AEE205B42028}" presName="composite" presStyleCnt="0"/>
      <dgm:spPr/>
    </dgm:pt>
    <dgm:pt modelId="{ED7FBD78-C5DB-8142-93B4-FACB0F549C7A}" type="pres">
      <dgm:prSet presAssocID="{A9558D90-DA77-4D08-8737-AEE205B42028}" presName="background" presStyleLbl="node0" presStyleIdx="2" presStyleCnt="3"/>
      <dgm:spPr/>
    </dgm:pt>
    <dgm:pt modelId="{8B769AC6-5944-4342-8101-7128CC08106B}" type="pres">
      <dgm:prSet presAssocID="{A9558D90-DA77-4D08-8737-AEE205B42028}" presName="text" presStyleLbl="fgAcc0" presStyleIdx="2" presStyleCnt="3">
        <dgm:presLayoutVars>
          <dgm:chPref val="3"/>
        </dgm:presLayoutVars>
      </dgm:prSet>
      <dgm:spPr/>
    </dgm:pt>
    <dgm:pt modelId="{AE8D584B-4C2F-0544-8B4B-E6279FF7491C}" type="pres">
      <dgm:prSet presAssocID="{A9558D90-DA77-4D08-8737-AEE205B42028}" presName="hierChild2" presStyleCnt="0"/>
      <dgm:spPr/>
    </dgm:pt>
  </dgm:ptLst>
  <dgm:cxnLst>
    <dgm:cxn modelId="{A3A28F06-63BA-4549-BB40-F5D2B6D0FB2C}" srcId="{38F9A28E-AA3A-4734-9798-AE18E4E51EDE}" destId="{9754BEAF-9D2C-4B5F-A2B7-B3F11B66495C}" srcOrd="1" destOrd="0" parTransId="{6A94588B-5666-4AEC-ADF9-E1945296CD77}" sibTransId="{43492FF8-5343-4208-BA3E-CFC29C05E9A2}"/>
    <dgm:cxn modelId="{12C33F81-A5B6-F54C-83A0-E9FDDC759E32}" type="presOf" srcId="{7004534C-CBFA-4052-AF53-99FD43F69251}" destId="{AD9D5C55-B27C-6047-BD74-A00E008774DC}" srcOrd="0" destOrd="0" presId="urn:microsoft.com/office/officeart/2005/8/layout/hierarchy1"/>
    <dgm:cxn modelId="{87696284-6829-4C12-9DD8-3E337FD59B26}" srcId="{38F9A28E-AA3A-4734-9798-AE18E4E51EDE}" destId="{7004534C-CBFA-4052-AF53-99FD43F69251}" srcOrd="0" destOrd="0" parTransId="{F4E5AD60-3B15-461F-BBE9-25A68F94DB4D}" sibTransId="{2CCF1CA6-6823-473B-811C-233800263200}"/>
    <dgm:cxn modelId="{9D954E93-6F48-1847-AF28-D5C668DF3FA3}" type="presOf" srcId="{A9558D90-DA77-4D08-8737-AEE205B42028}" destId="{8B769AC6-5944-4342-8101-7128CC08106B}" srcOrd="0" destOrd="0" presId="urn:microsoft.com/office/officeart/2005/8/layout/hierarchy1"/>
    <dgm:cxn modelId="{E3D312B6-990C-1445-8604-DE25BBF22A3A}" type="presOf" srcId="{9754BEAF-9D2C-4B5F-A2B7-B3F11B66495C}" destId="{304E77CA-5AB9-294F-A7E0-DF598FB97452}" srcOrd="0" destOrd="0" presId="urn:microsoft.com/office/officeart/2005/8/layout/hierarchy1"/>
    <dgm:cxn modelId="{3423A6B7-04DE-A444-B2F5-F31BAA7117D7}" type="presOf" srcId="{38F9A28E-AA3A-4734-9798-AE18E4E51EDE}" destId="{5F4B7DF6-4606-584B-8739-69FAD443F1FE}" srcOrd="0" destOrd="0" presId="urn:microsoft.com/office/officeart/2005/8/layout/hierarchy1"/>
    <dgm:cxn modelId="{97187BCF-F49C-457A-8833-B3B8722940EA}" srcId="{38F9A28E-AA3A-4734-9798-AE18E4E51EDE}" destId="{A9558D90-DA77-4D08-8737-AEE205B42028}" srcOrd="2" destOrd="0" parTransId="{0B8F2096-8A88-47E7-AE5B-5691E0487BA3}" sibTransId="{09BDA6AA-A5AA-4586-A4D4-069901015D6B}"/>
    <dgm:cxn modelId="{72937754-C49C-6C47-9F27-B17849292FAA}" type="presParOf" srcId="{5F4B7DF6-4606-584B-8739-69FAD443F1FE}" destId="{C8EB7C8C-B267-C144-B6D1-243CA65B1F42}" srcOrd="0" destOrd="0" presId="urn:microsoft.com/office/officeart/2005/8/layout/hierarchy1"/>
    <dgm:cxn modelId="{9728F1EA-0F74-DF4E-B750-93FBF5AB2C30}" type="presParOf" srcId="{C8EB7C8C-B267-C144-B6D1-243CA65B1F42}" destId="{75B9D4AA-5141-B24C-9272-3E9AC4721824}" srcOrd="0" destOrd="0" presId="urn:microsoft.com/office/officeart/2005/8/layout/hierarchy1"/>
    <dgm:cxn modelId="{9CA0EA1B-8597-BF4E-AAA3-2CFE8C36DC69}" type="presParOf" srcId="{75B9D4AA-5141-B24C-9272-3E9AC4721824}" destId="{2ADEA8C3-ACEF-FF46-887D-7990A25D9D8C}" srcOrd="0" destOrd="0" presId="urn:microsoft.com/office/officeart/2005/8/layout/hierarchy1"/>
    <dgm:cxn modelId="{E512DA15-CB95-EF41-966D-A041BD3EB5A5}" type="presParOf" srcId="{75B9D4AA-5141-B24C-9272-3E9AC4721824}" destId="{AD9D5C55-B27C-6047-BD74-A00E008774DC}" srcOrd="1" destOrd="0" presId="urn:microsoft.com/office/officeart/2005/8/layout/hierarchy1"/>
    <dgm:cxn modelId="{EC52CF33-6102-3C45-A22D-CE84BEF8B94C}" type="presParOf" srcId="{C8EB7C8C-B267-C144-B6D1-243CA65B1F42}" destId="{5A1AB664-6865-8F44-A309-74510D7A104E}" srcOrd="1" destOrd="0" presId="urn:microsoft.com/office/officeart/2005/8/layout/hierarchy1"/>
    <dgm:cxn modelId="{79AFB147-F756-1448-B92C-46BA65CB4FDC}" type="presParOf" srcId="{5F4B7DF6-4606-584B-8739-69FAD443F1FE}" destId="{DDDEBE5E-1C3A-A845-86C5-2897D433E5ED}" srcOrd="1" destOrd="0" presId="urn:microsoft.com/office/officeart/2005/8/layout/hierarchy1"/>
    <dgm:cxn modelId="{14EF147F-4E42-064D-939A-E5B65398D042}" type="presParOf" srcId="{DDDEBE5E-1C3A-A845-86C5-2897D433E5ED}" destId="{61A1D7A6-B2F7-D941-BB29-DA55F99ADD08}" srcOrd="0" destOrd="0" presId="urn:microsoft.com/office/officeart/2005/8/layout/hierarchy1"/>
    <dgm:cxn modelId="{CCB68A9D-4E45-684E-8ED1-37B0D1C77D12}" type="presParOf" srcId="{61A1D7A6-B2F7-D941-BB29-DA55F99ADD08}" destId="{C993318A-64A2-634B-A552-7692A155E7CC}" srcOrd="0" destOrd="0" presId="urn:microsoft.com/office/officeart/2005/8/layout/hierarchy1"/>
    <dgm:cxn modelId="{B68CC420-43FF-D242-AE75-1BBF31832E1E}" type="presParOf" srcId="{61A1D7A6-B2F7-D941-BB29-DA55F99ADD08}" destId="{304E77CA-5AB9-294F-A7E0-DF598FB97452}" srcOrd="1" destOrd="0" presId="urn:microsoft.com/office/officeart/2005/8/layout/hierarchy1"/>
    <dgm:cxn modelId="{5E998DC6-7FAE-614B-9975-3CA9139A8140}" type="presParOf" srcId="{DDDEBE5E-1C3A-A845-86C5-2897D433E5ED}" destId="{0F2D5E69-FFAB-4249-9DC4-AD7359C4A77B}" srcOrd="1" destOrd="0" presId="urn:microsoft.com/office/officeart/2005/8/layout/hierarchy1"/>
    <dgm:cxn modelId="{4134C7DD-D6FB-C241-8470-344DBD0E9F0E}" type="presParOf" srcId="{5F4B7DF6-4606-584B-8739-69FAD443F1FE}" destId="{FB33E2C1-13E3-8248-9935-056C49931139}" srcOrd="2" destOrd="0" presId="urn:microsoft.com/office/officeart/2005/8/layout/hierarchy1"/>
    <dgm:cxn modelId="{07E122F5-C20D-B142-BD6E-715A223828A3}" type="presParOf" srcId="{FB33E2C1-13E3-8248-9935-056C49931139}" destId="{751D2B49-0D2F-364A-88DD-EE112F0DA045}" srcOrd="0" destOrd="0" presId="urn:microsoft.com/office/officeart/2005/8/layout/hierarchy1"/>
    <dgm:cxn modelId="{243B7751-B952-6346-8AC3-73E9B43C0629}" type="presParOf" srcId="{751D2B49-0D2F-364A-88DD-EE112F0DA045}" destId="{ED7FBD78-C5DB-8142-93B4-FACB0F549C7A}" srcOrd="0" destOrd="0" presId="urn:microsoft.com/office/officeart/2005/8/layout/hierarchy1"/>
    <dgm:cxn modelId="{529EC688-6B55-2A47-88C6-C5DD0AB2073E}" type="presParOf" srcId="{751D2B49-0D2F-364A-88DD-EE112F0DA045}" destId="{8B769AC6-5944-4342-8101-7128CC08106B}" srcOrd="1" destOrd="0" presId="urn:microsoft.com/office/officeart/2005/8/layout/hierarchy1"/>
    <dgm:cxn modelId="{7B51161B-0746-F64F-84D4-00BFA11BFF5B}" type="presParOf" srcId="{FB33E2C1-13E3-8248-9935-056C49931139}" destId="{AE8D584B-4C2F-0544-8B4B-E6279FF7491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9A6E5AD-65F6-43EF-88BA-6632640F788F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0C15850-CEDE-467D-A321-38D4B6CFFA65}">
      <dgm:prSet/>
      <dgm:spPr/>
      <dgm:t>
        <a:bodyPr/>
        <a:lstStyle/>
        <a:p>
          <a:r>
            <a:rPr lang="en-US"/>
            <a:t>Departments act independently.</a:t>
          </a:r>
        </a:p>
      </dgm:t>
    </dgm:pt>
    <dgm:pt modelId="{7EE8F73E-F0EB-4A0F-869E-B45CE87951FB}" type="parTrans" cxnId="{78E60ED3-B83F-48FF-AE3E-E968CE0F7B8E}">
      <dgm:prSet/>
      <dgm:spPr/>
      <dgm:t>
        <a:bodyPr/>
        <a:lstStyle/>
        <a:p>
          <a:endParaRPr lang="en-US"/>
        </a:p>
      </dgm:t>
    </dgm:pt>
    <dgm:pt modelId="{2347CC2E-9303-4FB5-AE75-302AE1C81235}" type="sibTrans" cxnId="{78E60ED3-B83F-48FF-AE3E-E968CE0F7B8E}">
      <dgm:prSet/>
      <dgm:spPr/>
      <dgm:t>
        <a:bodyPr/>
        <a:lstStyle/>
        <a:p>
          <a:endParaRPr lang="en-US"/>
        </a:p>
      </dgm:t>
    </dgm:pt>
    <dgm:pt modelId="{7DE46AEB-211B-4BD3-B7B4-CBDF11F9F5DC}">
      <dgm:prSet/>
      <dgm:spPr/>
      <dgm:t>
        <a:bodyPr/>
        <a:lstStyle/>
        <a:p>
          <a:r>
            <a:rPr lang="en-US"/>
            <a:t>Lack of shared goals or feedback loops.</a:t>
          </a:r>
        </a:p>
      </dgm:t>
    </dgm:pt>
    <dgm:pt modelId="{D6CB19A7-1011-4376-8B2C-F41A1E7DA825}" type="parTrans" cxnId="{C902104A-14AA-49DD-8468-111A4987AE6D}">
      <dgm:prSet/>
      <dgm:spPr/>
      <dgm:t>
        <a:bodyPr/>
        <a:lstStyle/>
        <a:p>
          <a:endParaRPr lang="en-US"/>
        </a:p>
      </dgm:t>
    </dgm:pt>
    <dgm:pt modelId="{4E9B7D76-C6E3-410C-AC2B-9D1D8F412D75}" type="sibTrans" cxnId="{C902104A-14AA-49DD-8468-111A4987AE6D}">
      <dgm:prSet/>
      <dgm:spPr/>
      <dgm:t>
        <a:bodyPr/>
        <a:lstStyle/>
        <a:p>
          <a:endParaRPr lang="en-US"/>
        </a:p>
      </dgm:t>
    </dgm:pt>
    <dgm:pt modelId="{D745EB32-C6CF-4229-81B0-3380B2C6C3F8}">
      <dgm:prSet/>
      <dgm:spPr/>
      <dgm:t>
        <a:bodyPr/>
        <a:lstStyle/>
        <a:p>
          <a:r>
            <a:rPr lang="en-US"/>
            <a:t>Information hoarding instead of collaboration (Bhuyan, 2024).</a:t>
          </a:r>
        </a:p>
      </dgm:t>
    </dgm:pt>
    <dgm:pt modelId="{924F4EAB-D867-4C26-8892-6D5C073EF34B}" type="parTrans" cxnId="{93FC4BC5-1D64-4329-AC79-C4371801B584}">
      <dgm:prSet/>
      <dgm:spPr/>
      <dgm:t>
        <a:bodyPr/>
        <a:lstStyle/>
        <a:p>
          <a:endParaRPr lang="en-US"/>
        </a:p>
      </dgm:t>
    </dgm:pt>
    <dgm:pt modelId="{2604BDD5-17B3-4718-B452-9533C6FA84C9}" type="sibTrans" cxnId="{93FC4BC5-1D64-4329-AC79-C4371801B584}">
      <dgm:prSet/>
      <dgm:spPr/>
      <dgm:t>
        <a:bodyPr/>
        <a:lstStyle/>
        <a:p>
          <a:endParaRPr lang="en-US"/>
        </a:p>
      </dgm:t>
    </dgm:pt>
    <dgm:pt modelId="{7A38C45A-CF66-0F40-B4DA-6393677D9DB1}" type="pres">
      <dgm:prSet presAssocID="{69A6E5AD-65F6-43EF-88BA-6632640F788F}" presName="Name0" presStyleCnt="0">
        <dgm:presLayoutVars>
          <dgm:dir/>
          <dgm:animLvl val="lvl"/>
          <dgm:resizeHandles val="exact"/>
        </dgm:presLayoutVars>
      </dgm:prSet>
      <dgm:spPr/>
    </dgm:pt>
    <dgm:pt modelId="{ACEED1E0-77F7-D148-9025-13BF4EF0AFA1}" type="pres">
      <dgm:prSet presAssocID="{90C15850-CEDE-467D-A321-38D4B6CFFA65}" presName="linNode" presStyleCnt="0"/>
      <dgm:spPr/>
    </dgm:pt>
    <dgm:pt modelId="{05591EF3-10DD-DB48-969A-DB3001B270DC}" type="pres">
      <dgm:prSet presAssocID="{90C15850-CEDE-467D-A321-38D4B6CFFA65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94702C26-9F55-2144-AB83-70113C36E160}" type="pres">
      <dgm:prSet presAssocID="{2347CC2E-9303-4FB5-AE75-302AE1C81235}" presName="sp" presStyleCnt="0"/>
      <dgm:spPr/>
    </dgm:pt>
    <dgm:pt modelId="{F73BBEF3-484F-BA40-948A-555B9B654020}" type="pres">
      <dgm:prSet presAssocID="{7DE46AEB-211B-4BD3-B7B4-CBDF11F9F5DC}" presName="linNode" presStyleCnt="0"/>
      <dgm:spPr/>
    </dgm:pt>
    <dgm:pt modelId="{350C2761-3C68-A54C-96CC-382202515F69}" type="pres">
      <dgm:prSet presAssocID="{7DE46AEB-211B-4BD3-B7B4-CBDF11F9F5D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3F4423D5-02F1-5E40-95CE-A720D273F968}" type="pres">
      <dgm:prSet presAssocID="{4E9B7D76-C6E3-410C-AC2B-9D1D8F412D75}" presName="sp" presStyleCnt="0"/>
      <dgm:spPr/>
    </dgm:pt>
    <dgm:pt modelId="{995853C9-F101-1C40-B958-B74E3C0ED3A3}" type="pres">
      <dgm:prSet presAssocID="{D745EB32-C6CF-4229-81B0-3380B2C6C3F8}" presName="linNode" presStyleCnt="0"/>
      <dgm:spPr/>
    </dgm:pt>
    <dgm:pt modelId="{4BD8FC9F-47A6-3247-9F5C-A97BBDACF344}" type="pres">
      <dgm:prSet presAssocID="{D745EB32-C6CF-4229-81B0-3380B2C6C3F8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D40ED13A-B4E8-AC4F-ADF4-886D935BA565}" type="presOf" srcId="{D745EB32-C6CF-4229-81B0-3380B2C6C3F8}" destId="{4BD8FC9F-47A6-3247-9F5C-A97BBDACF344}" srcOrd="0" destOrd="0" presId="urn:microsoft.com/office/officeart/2005/8/layout/vList5"/>
    <dgm:cxn modelId="{C902104A-14AA-49DD-8468-111A4987AE6D}" srcId="{69A6E5AD-65F6-43EF-88BA-6632640F788F}" destId="{7DE46AEB-211B-4BD3-B7B4-CBDF11F9F5DC}" srcOrd="1" destOrd="0" parTransId="{D6CB19A7-1011-4376-8B2C-F41A1E7DA825}" sibTransId="{4E9B7D76-C6E3-410C-AC2B-9D1D8F412D75}"/>
    <dgm:cxn modelId="{627A796D-32CD-EF4C-84CD-30F736EBD16C}" type="presOf" srcId="{90C15850-CEDE-467D-A321-38D4B6CFFA65}" destId="{05591EF3-10DD-DB48-969A-DB3001B270DC}" srcOrd="0" destOrd="0" presId="urn:microsoft.com/office/officeart/2005/8/layout/vList5"/>
    <dgm:cxn modelId="{2FB90E77-87D9-DE4C-BBE0-918B99BFFBC2}" type="presOf" srcId="{69A6E5AD-65F6-43EF-88BA-6632640F788F}" destId="{7A38C45A-CF66-0F40-B4DA-6393677D9DB1}" srcOrd="0" destOrd="0" presId="urn:microsoft.com/office/officeart/2005/8/layout/vList5"/>
    <dgm:cxn modelId="{619CB7C4-2F35-A843-8ACC-3E2E0A2EF6FE}" type="presOf" srcId="{7DE46AEB-211B-4BD3-B7B4-CBDF11F9F5DC}" destId="{350C2761-3C68-A54C-96CC-382202515F69}" srcOrd="0" destOrd="0" presId="urn:microsoft.com/office/officeart/2005/8/layout/vList5"/>
    <dgm:cxn modelId="{93FC4BC5-1D64-4329-AC79-C4371801B584}" srcId="{69A6E5AD-65F6-43EF-88BA-6632640F788F}" destId="{D745EB32-C6CF-4229-81B0-3380B2C6C3F8}" srcOrd="2" destOrd="0" parTransId="{924F4EAB-D867-4C26-8892-6D5C073EF34B}" sibTransId="{2604BDD5-17B3-4718-B452-9533C6FA84C9}"/>
    <dgm:cxn modelId="{78E60ED3-B83F-48FF-AE3E-E968CE0F7B8E}" srcId="{69A6E5AD-65F6-43EF-88BA-6632640F788F}" destId="{90C15850-CEDE-467D-A321-38D4B6CFFA65}" srcOrd="0" destOrd="0" parTransId="{7EE8F73E-F0EB-4A0F-869E-B45CE87951FB}" sibTransId="{2347CC2E-9303-4FB5-AE75-302AE1C81235}"/>
    <dgm:cxn modelId="{F9735F5E-3504-694F-8AE9-8E3D52F22653}" type="presParOf" srcId="{7A38C45A-CF66-0F40-B4DA-6393677D9DB1}" destId="{ACEED1E0-77F7-D148-9025-13BF4EF0AFA1}" srcOrd="0" destOrd="0" presId="urn:microsoft.com/office/officeart/2005/8/layout/vList5"/>
    <dgm:cxn modelId="{F807E437-A0AD-5B47-9C00-2286A54CE996}" type="presParOf" srcId="{ACEED1E0-77F7-D148-9025-13BF4EF0AFA1}" destId="{05591EF3-10DD-DB48-969A-DB3001B270DC}" srcOrd="0" destOrd="0" presId="urn:microsoft.com/office/officeart/2005/8/layout/vList5"/>
    <dgm:cxn modelId="{9A8D703F-CE53-E046-9FE8-5B68502D529C}" type="presParOf" srcId="{7A38C45A-CF66-0F40-B4DA-6393677D9DB1}" destId="{94702C26-9F55-2144-AB83-70113C36E160}" srcOrd="1" destOrd="0" presId="urn:microsoft.com/office/officeart/2005/8/layout/vList5"/>
    <dgm:cxn modelId="{1D79E170-265F-C746-AB51-5B8AC428F5AF}" type="presParOf" srcId="{7A38C45A-CF66-0F40-B4DA-6393677D9DB1}" destId="{F73BBEF3-484F-BA40-948A-555B9B654020}" srcOrd="2" destOrd="0" presId="urn:microsoft.com/office/officeart/2005/8/layout/vList5"/>
    <dgm:cxn modelId="{20AC46E9-AE47-844F-8605-D484437B3496}" type="presParOf" srcId="{F73BBEF3-484F-BA40-948A-555B9B654020}" destId="{350C2761-3C68-A54C-96CC-382202515F69}" srcOrd="0" destOrd="0" presId="urn:microsoft.com/office/officeart/2005/8/layout/vList5"/>
    <dgm:cxn modelId="{8CA6CD07-F28A-8B49-BD76-F0A90AFA1DD4}" type="presParOf" srcId="{7A38C45A-CF66-0F40-B4DA-6393677D9DB1}" destId="{3F4423D5-02F1-5E40-95CE-A720D273F968}" srcOrd="3" destOrd="0" presId="urn:microsoft.com/office/officeart/2005/8/layout/vList5"/>
    <dgm:cxn modelId="{62A7203C-6A8A-3B4A-ABBF-A468366D7217}" type="presParOf" srcId="{7A38C45A-CF66-0F40-B4DA-6393677D9DB1}" destId="{995853C9-F101-1C40-B958-B74E3C0ED3A3}" srcOrd="4" destOrd="0" presId="urn:microsoft.com/office/officeart/2005/8/layout/vList5"/>
    <dgm:cxn modelId="{327CC35C-27F7-CE43-8646-24858A1557A4}" type="presParOf" srcId="{995853C9-F101-1C40-B958-B74E3C0ED3A3}" destId="{4BD8FC9F-47A6-3247-9F5C-A97BBDACF34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0A34FA1-62CC-473D-8A1D-D8FE7C353345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2E2433-C751-4E95-AC0A-CF186EB524B5}">
      <dgm:prSet/>
      <dgm:spPr/>
      <dgm:t>
        <a:bodyPr/>
        <a:lstStyle/>
        <a:p>
          <a:r>
            <a:rPr lang="en-US"/>
            <a:t>A just culture requires effort but yields powerful results.</a:t>
          </a:r>
        </a:p>
      </dgm:t>
    </dgm:pt>
    <dgm:pt modelId="{D31C3B85-6ED8-4A7A-8175-D6FE8AE30652}" type="parTrans" cxnId="{D096F1DE-B1F6-497B-B973-18781E8B1EC3}">
      <dgm:prSet/>
      <dgm:spPr/>
      <dgm:t>
        <a:bodyPr/>
        <a:lstStyle/>
        <a:p>
          <a:endParaRPr lang="en-US"/>
        </a:p>
      </dgm:t>
    </dgm:pt>
    <dgm:pt modelId="{4051B53E-56DD-4653-981D-5A8CB581DC7A}" type="sibTrans" cxnId="{D096F1DE-B1F6-497B-B973-18781E8B1EC3}">
      <dgm:prSet/>
      <dgm:spPr/>
      <dgm:t>
        <a:bodyPr/>
        <a:lstStyle/>
        <a:p>
          <a:endParaRPr lang="en-US"/>
        </a:p>
      </dgm:t>
    </dgm:pt>
    <dgm:pt modelId="{ECEB4730-8B96-4986-A5A8-1A2C363550F5}">
      <dgm:prSet/>
      <dgm:spPr/>
      <dgm:t>
        <a:bodyPr/>
        <a:lstStyle/>
        <a:p>
          <a:r>
            <a:rPr lang="en-US"/>
            <a:t>Barriers are real but can be addressed through leadership and learning.</a:t>
          </a:r>
        </a:p>
      </dgm:t>
    </dgm:pt>
    <dgm:pt modelId="{5F7BE666-E880-47D4-9275-5D61A4BA699B}" type="parTrans" cxnId="{12B74AEA-99D0-4001-9222-B102310065B9}">
      <dgm:prSet/>
      <dgm:spPr/>
      <dgm:t>
        <a:bodyPr/>
        <a:lstStyle/>
        <a:p>
          <a:endParaRPr lang="en-US"/>
        </a:p>
      </dgm:t>
    </dgm:pt>
    <dgm:pt modelId="{18B7D87F-F3DB-4893-8DC5-D0A87FF042BC}" type="sibTrans" cxnId="{12B74AEA-99D0-4001-9222-B102310065B9}">
      <dgm:prSet/>
      <dgm:spPr/>
      <dgm:t>
        <a:bodyPr/>
        <a:lstStyle/>
        <a:p>
          <a:endParaRPr lang="en-US"/>
        </a:p>
      </dgm:t>
    </dgm:pt>
    <dgm:pt modelId="{00D1F9DB-A1F6-4F4B-8B3D-01F175BC8BA7}" type="pres">
      <dgm:prSet presAssocID="{90A34FA1-62CC-473D-8A1D-D8FE7C35334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16B7611-DFE1-674E-81A9-B35407785B7A}" type="pres">
      <dgm:prSet presAssocID="{BA2E2433-C751-4E95-AC0A-CF186EB524B5}" presName="hierRoot1" presStyleCnt="0"/>
      <dgm:spPr/>
    </dgm:pt>
    <dgm:pt modelId="{45974D34-48D2-CE41-B495-070A3D329A80}" type="pres">
      <dgm:prSet presAssocID="{BA2E2433-C751-4E95-AC0A-CF186EB524B5}" presName="composite" presStyleCnt="0"/>
      <dgm:spPr/>
    </dgm:pt>
    <dgm:pt modelId="{E9F6BC42-E6FC-A74B-82A5-F25851D1B181}" type="pres">
      <dgm:prSet presAssocID="{BA2E2433-C751-4E95-AC0A-CF186EB524B5}" presName="background" presStyleLbl="node0" presStyleIdx="0" presStyleCnt="2"/>
      <dgm:spPr/>
    </dgm:pt>
    <dgm:pt modelId="{9D7E3F15-3546-E244-AA60-FB394C35A8F1}" type="pres">
      <dgm:prSet presAssocID="{BA2E2433-C751-4E95-AC0A-CF186EB524B5}" presName="text" presStyleLbl="fgAcc0" presStyleIdx="0" presStyleCnt="2">
        <dgm:presLayoutVars>
          <dgm:chPref val="3"/>
        </dgm:presLayoutVars>
      </dgm:prSet>
      <dgm:spPr/>
    </dgm:pt>
    <dgm:pt modelId="{0B8485CD-614A-8847-A10F-B58FA99A63F0}" type="pres">
      <dgm:prSet presAssocID="{BA2E2433-C751-4E95-AC0A-CF186EB524B5}" presName="hierChild2" presStyleCnt="0"/>
      <dgm:spPr/>
    </dgm:pt>
    <dgm:pt modelId="{1AB841FF-4722-F44D-9F53-94DD8C049E28}" type="pres">
      <dgm:prSet presAssocID="{ECEB4730-8B96-4986-A5A8-1A2C363550F5}" presName="hierRoot1" presStyleCnt="0"/>
      <dgm:spPr/>
    </dgm:pt>
    <dgm:pt modelId="{A985EE5D-F4BF-9649-AC83-A378EB147945}" type="pres">
      <dgm:prSet presAssocID="{ECEB4730-8B96-4986-A5A8-1A2C363550F5}" presName="composite" presStyleCnt="0"/>
      <dgm:spPr/>
    </dgm:pt>
    <dgm:pt modelId="{892A3316-8A74-2647-BD13-8BCCC6573900}" type="pres">
      <dgm:prSet presAssocID="{ECEB4730-8B96-4986-A5A8-1A2C363550F5}" presName="background" presStyleLbl="node0" presStyleIdx="1" presStyleCnt="2"/>
      <dgm:spPr/>
    </dgm:pt>
    <dgm:pt modelId="{A96FC760-5A46-6F48-82C2-2ADC86087D28}" type="pres">
      <dgm:prSet presAssocID="{ECEB4730-8B96-4986-A5A8-1A2C363550F5}" presName="text" presStyleLbl="fgAcc0" presStyleIdx="1" presStyleCnt="2">
        <dgm:presLayoutVars>
          <dgm:chPref val="3"/>
        </dgm:presLayoutVars>
      </dgm:prSet>
      <dgm:spPr/>
    </dgm:pt>
    <dgm:pt modelId="{E6CD6F90-C262-2C46-8EC5-2C75D9820CCB}" type="pres">
      <dgm:prSet presAssocID="{ECEB4730-8B96-4986-A5A8-1A2C363550F5}" presName="hierChild2" presStyleCnt="0"/>
      <dgm:spPr/>
    </dgm:pt>
  </dgm:ptLst>
  <dgm:cxnLst>
    <dgm:cxn modelId="{C14D1438-2812-5D45-A965-4E082001E49F}" type="presOf" srcId="{90A34FA1-62CC-473D-8A1D-D8FE7C353345}" destId="{00D1F9DB-A1F6-4F4B-8B3D-01F175BC8BA7}" srcOrd="0" destOrd="0" presId="urn:microsoft.com/office/officeart/2005/8/layout/hierarchy1"/>
    <dgm:cxn modelId="{ADB1C671-22E9-0648-B967-5C964357D653}" type="presOf" srcId="{BA2E2433-C751-4E95-AC0A-CF186EB524B5}" destId="{9D7E3F15-3546-E244-AA60-FB394C35A8F1}" srcOrd="0" destOrd="0" presId="urn:microsoft.com/office/officeart/2005/8/layout/hierarchy1"/>
    <dgm:cxn modelId="{FB9966A1-BC98-6642-82F7-8E8EB9B72F20}" type="presOf" srcId="{ECEB4730-8B96-4986-A5A8-1A2C363550F5}" destId="{A96FC760-5A46-6F48-82C2-2ADC86087D28}" srcOrd="0" destOrd="0" presId="urn:microsoft.com/office/officeart/2005/8/layout/hierarchy1"/>
    <dgm:cxn modelId="{D096F1DE-B1F6-497B-B973-18781E8B1EC3}" srcId="{90A34FA1-62CC-473D-8A1D-D8FE7C353345}" destId="{BA2E2433-C751-4E95-AC0A-CF186EB524B5}" srcOrd="0" destOrd="0" parTransId="{D31C3B85-6ED8-4A7A-8175-D6FE8AE30652}" sibTransId="{4051B53E-56DD-4653-981D-5A8CB581DC7A}"/>
    <dgm:cxn modelId="{12B74AEA-99D0-4001-9222-B102310065B9}" srcId="{90A34FA1-62CC-473D-8A1D-D8FE7C353345}" destId="{ECEB4730-8B96-4986-A5A8-1A2C363550F5}" srcOrd="1" destOrd="0" parTransId="{5F7BE666-E880-47D4-9275-5D61A4BA699B}" sibTransId="{18B7D87F-F3DB-4893-8DC5-D0A87FF042BC}"/>
    <dgm:cxn modelId="{0EB53B79-2E48-7245-96EA-57C8494D00A2}" type="presParOf" srcId="{00D1F9DB-A1F6-4F4B-8B3D-01F175BC8BA7}" destId="{F16B7611-DFE1-674E-81A9-B35407785B7A}" srcOrd="0" destOrd="0" presId="urn:microsoft.com/office/officeart/2005/8/layout/hierarchy1"/>
    <dgm:cxn modelId="{4DEB85B0-B1CC-284A-A035-B2767EEABF58}" type="presParOf" srcId="{F16B7611-DFE1-674E-81A9-B35407785B7A}" destId="{45974D34-48D2-CE41-B495-070A3D329A80}" srcOrd="0" destOrd="0" presId="urn:microsoft.com/office/officeart/2005/8/layout/hierarchy1"/>
    <dgm:cxn modelId="{38A037A3-7610-794D-B9DF-DF46A44DE4EB}" type="presParOf" srcId="{45974D34-48D2-CE41-B495-070A3D329A80}" destId="{E9F6BC42-E6FC-A74B-82A5-F25851D1B181}" srcOrd="0" destOrd="0" presId="urn:microsoft.com/office/officeart/2005/8/layout/hierarchy1"/>
    <dgm:cxn modelId="{4E7C1F1A-D8A9-C847-8833-89E21E197F8A}" type="presParOf" srcId="{45974D34-48D2-CE41-B495-070A3D329A80}" destId="{9D7E3F15-3546-E244-AA60-FB394C35A8F1}" srcOrd="1" destOrd="0" presId="urn:microsoft.com/office/officeart/2005/8/layout/hierarchy1"/>
    <dgm:cxn modelId="{3E2AA77E-C03C-314C-8779-EFD601237A60}" type="presParOf" srcId="{F16B7611-DFE1-674E-81A9-B35407785B7A}" destId="{0B8485CD-614A-8847-A10F-B58FA99A63F0}" srcOrd="1" destOrd="0" presId="urn:microsoft.com/office/officeart/2005/8/layout/hierarchy1"/>
    <dgm:cxn modelId="{A593C211-59AB-5D4A-856A-ECF9615FCFF2}" type="presParOf" srcId="{00D1F9DB-A1F6-4F4B-8B3D-01F175BC8BA7}" destId="{1AB841FF-4722-F44D-9F53-94DD8C049E28}" srcOrd="1" destOrd="0" presId="urn:microsoft.com/office/officeart/2005/8/layout/hierarchy1"/>
    <dgm:cxn modelId="{4353AE07-B7AE-C245-91CD-8AE68F50F31A}" type="presParOf" srcId="{1AB841FF-4722-F44D-9F53-94DD8C049E28}" destId="{A985EE5D-F4BF-9649-AC83-A378EB147945}" srcOrd="0" destOrd="0" presId="urn:microsoft.com/office/officeart/2005/8/layout/hierarchy1"/>
    <dgm:cxn modelId="{E803A780-F6CA-894B-8E4C-20593F2E9965}" type="presParOf" srcId="{A985EE5D-F4BF-9649-AC83-A378EB147945}" destId="{892A3316-8A74-2647-BD13-8BCCC6573900}" srcOrd="0" destOrd="0" presId="urn:microsoft.com/office/officeart/2005/8/layout/hierarchy1"/>
    <dgm:cxn modelId="{3E0D904C-471E-8F40-888B-087556C9378B}" type="presParOf" srcId="{A985EE5D-F4BF-9649-AC83-A378EB147945}" destId="{A96FC760-5A46-6F48-82C2-2ADC86087D28}" srcOrd="1" destOrd="0" presId="urn:microsoft.com/office/officeart/2005/8/layout/hierarchy1"/>
    <dgm:cxn modelId="{2690F961-A6A9-1E43-A1FC-D7C6CD738BD7}" type="presParOf" srcId="{1AB841FF-4722-F44D-9F53-94DD8C049E28}" destId="{E6CD6F90-C262-2C46-8EC5-2C75D9820CC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3BE8C-0A93-2C45-B3EF-66CAC6BDF943}">
      <dsp:nvSpPr>
        <dsp:cNvPr id="0" name=""/>
        <dsp:cNvSpPr/>
      </dsp:nvSpPr>
      <dsp:spPr>
        <a:xfrm rot="16200000">
          <a:off x="192" y="1684924"/>
          <a:ext cx="2202049" cy="2202049"/>
        </a:xfrm>
        <a:prstGeom prst="downArrow">
          <a:avLst>
            <a:gd name="adj1" fmla="val 50000"/>
            <a:gd name="adj2" fmla="val 35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Focuses on learning from mistakes instead of assigning blame.</a:t>
          </a:r>
        </a:p>
      </dsp:txBody>
      <dsp:txXfrm rot="5400000">
        <a:off x="193" y="2235436"/>
        <a:ext cx="1816690" cy="1101025"/>
      </dsp:txXfrm>
    </dsp:sp>
    <dsp:sp modelId="{CB3CAD11-1F0B-7A4B-82F7-5228D88C481C}">
      <dsp:nvSpPr>
        <dsp:cNvPr id="0" name=""/>
        <dsp:cNvSpPr/>
      </dsp:nvSpPr>
      <dsp:spPr>
        <a:xfrm rot="5400000">
          <a:off x="2423191" y="1684924"/>
          <a:ext cx="2202049" cy="2202049"/>
        </a:xfrm>
        <a:prstGeom prst="downArrow">
          <a:avLst>
            <a:gd name="adj1" fmla="val 50000"/>
            <a:gd name="adj2" fmla="val 35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Encourages transparency, accountability, and improvement (Kim, 2021, p. 307).</a:t>
          </a:r>
        </a:p>
      </dsp:txBody>
      <dsp:txXfrm rot="-5400000">
        <a:off x="2808551" y="2235436"/>
        <a:ext cx="1816690" cy="11010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DEA8C3-ACEF-FF46-887D-7990A25D9D8C}">
      <dsp:nvSpPr>
        <dsp:cNvPr id="0" name=""/>
        <dsp:cNvSpPr/>
      </dsp:nvSpPr>
      <dsp:spPr>
        <a:xfrm>
          <a:off x="0" y="794338"/>
          <a:ext cx="2189202" cy="13901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9D5C55-B27C-6047-BD74-A00E008774DC}">
      <dsp:nvSpPr>
        <dsp:cNvPr id="0" name=""/>
        <dsp:cNvSpPr/>
      </dsp:nvSpPr>
      <dsp:spPr>
        <a:xfrm>
          <a:off x="243244" y="1025420"/>
          <a:ext cx="2189202" cy="1390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Existing blame cultures are hard to dismantle.</a:t>
          </a:r>
        </a:p>
      </dsp:txBody>
      <dsp:txXfrm>
        <a:off x="283960" y="1066136"/>
        <a:ext cx="2107770" cy="1308711"/>
      </dsp:txXfrm>
    </dsp:sp>
    <dsp:sp modelId="{C993318A-64A2-634B-A552-7692A155E7CC}">
      <dsp:nvSpPr>
        <dsp:cNvPr id="0" name=""/>
        <dsp:cNvSpPr/>
      </dsp:nvSpPr>
      <dsp:spPr>
        <a:xfrm>
          <a:off x="2675691" y="794338"/>
          <a:ext cx="2189202" cy="13901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4E77CA-5AB9-294F-A7E0-DF598FB97452}">
      <dsp:nvSpPr>
        <dsp:cNvPr id="0" name=""/>
        <dsp:cNvSpPr/>
      </dsp:nvSpPr>
      <dsp:spPr>
        <a:xfrm>
          <a:off x="2918936" y="1025420"/>
          <a:ext cx="2189202" cy="1390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Managers may fear losing control.</a:t>
          </a:r>
        </a:p>
      </dsp:txBody>
      <dsp:txXfrm>
        <a:off x="2959652" y="1066136"/>
        <a:ext cx="2107770" cy="1308711"/>
      </dsp:txXfrm>
    </dsp:sp>
    <dsp:sp modelId="{ED7FBD78-C5DB-8142-93B4-FACB0F549C7A}">
      <dsp:nvSpPr>
        <dsp:cNvPr id="0" name=""/>
        <dsp:cNvSpPr/>
      </dsp:nvSpPr>
      <dsp:spPr>
        <a:xfrm>
          <a:off x="5351383" y="794338"/>
          <a:ext cx="2189202" cy="13901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769AC6-5944-4342-8101-7128CC08106B}">
      <dsp:nvSpPr>
        <dsp:cNvPr id="0" name=""/>
        <dsp:cNvSpPr/>
      </dsp:nvSpPr>
      <dsp:spPr>
        <a:xfrm>
          <a:off x="5594627" y="1025420"/>
          <a:ext cx="2189202" cy="1390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Employees may distrust new policies (Horrock, 2023).</a:t>
          </a:r>
        </a:p>
      </dsp:txBody>
      <dsp:txXfrm>
        <a:off x="5635343" y="1066136"/>
        <a:ext cx="2107770" cy="13087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591EF3-10DD-DB48-969A-DB3001B270DC}">
      <dsp:nvSpPr>
        <dsp:cNvPr id="0" name=""/>
        <dsp:cNvSpPr/>
      </dsp:nvSpPr>
      <dsp:spPr>
        <a:xfrm>
          <a:off x="1275645" y="1726"/>
          <a:ext cx="1435101" cy="11392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Departments act independently.</a:t>
          </a:r>
        </a:p>
      </dsp:txBody>
      <dsp:txXfrm>
        <a:off x="1331258" y="57339"/>
        <a:ext cx="1323875" cy="1028009"/>
      </dsp:txXfrm>
    </dsp:sp>
    <dsp:sp modelId="{350C2761-3C68-A54C-96CC-382202515F69}">
      <dsp:nvSpPr>
        <dsp:cNvPr id="0" name=""/>
        <dsp:cNvSpPr/>
      </dsp:nvSpPr>
      <dsp:spPr>
        <a:xfrm>
          <a:off x="1275645" y="1197923"/>
          <a:ext cx="1435101" cy="11392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Lack of shared goals or feedback loops.</a:t>
          </a:r>
        </a:p>
      </dsp:txBody>
      <dsp:txXfrm>
        <a:off x="1331258" y="1253536"/>
        <a:ext cx="1323875" cy="1028009"/>
      </dsp:txXfrm>
    </dsp:sp>
    <dsp:sp modelId="{4BD8FC9F-47A6-3247-9F5C-A97BBDACF344}">
      <dsp:nvSpPr>
        <dsp:cNvPr id="0" name=""/>
        <dsp:cNvSpPr/>
      </dsp:nvSpPr>
      <dsp:spPr>
        <a:xfrm>
          <a:off x="1275645" y="2394121"/>
          <a:ext cx="1435101" cy="11392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Information hoarding instead of collaboration (Bhuyan, 2024).</a:t>
          </a:r>
        </a:p>
      </dsp:txBody>
      <dsp:txXfrm>
        <a:off x="1331258" y="2449734"/>
        <a:ext cx="1323875" cy="10280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F6BC42-E6FC-A74B-82A5-F25851D1B181}">
      <dsp:nvSpPr>
        <dsp:cNvPr id="0" name=""/>
        <dsp:cNvSpPr/>
      </dsp:nvSpPr>
      <dsp:spPr>
        <a:xfrm>
          <a:off x="950" y="370032"/>
          <a:ext cx="3335112" cy="21177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7E3F15-3546-E244-AA60-FB394C35A8F1}">
      <dsp:nvSpPr>
        <dsp:cNvPr id="0" name=""/>
        <dsp:cNvSpPr/>
      </dsp:nvSpPr>
      <dsp:spPr>
        <a:xfrm>
          <a:off x="371518" y="722072"/>
          <a:ext cx="3335112" cy="211779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 just culture requires effort but yields powerful results.</a:t>
          </a:r>
        </a:p>
      </dsp:txBody>
      <dsp:txXfrm>
        <a:off x="433546" y="784100"/>
        <a:ext cx="3211056" cy="1993740"/>
      </dsp:txXfrm>
    </dsp:sp>
    <dsp:sp modelId="{892A3316-8A74-2647-BD13-8BCCC6573900}">
      <dsp:nvSpPr>
        <dsp:cNvPr id="0" name=""/>
        <dsp:cNvSpPr/>
      </dsp:nvSpPr>
      <dsp:spPr>
        <a:xfrm>
          <a:off x="4077199" y="370032"/>
          <a:ext cx="3335112" cy="21177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6FC760-5A46-6F48-82C2-2ADC86087D28}">
      <dsp:nvSpPr>
        <dsp:cNvPr id="0" name=""/>
        <dsp:cNvSpPr/>
      </dsp:nvSpPr>
      <dsp:spPr>
        <a:xfrm>
          <a:off x="4447767" y="722072"/>
          <a:ext cx="3335112" cy="211779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Barriers are real but can be addressed through leadership and learning.</a:t>
          </a:r>
        </a:p>
      </dsp:txBody>
      <dsp:txXfrm>
        <a:off x="4509795" y="784100"/>
        <a:ext cx="3211056" cy="19937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png>
</file>

<file path=ppt/media/image6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9EFFCF-F621-7243-823F-55D0AE53CBA4}" type="datetimeFigureOut">
              <a:rPr lang="en-US" smtClean="0"/>
              <a:t>7/9/25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77752-1473-4B45-9871-BDAFD9602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78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Title / Author.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77752-1473-4B45-9871-BDAFD9602A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162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To wrap up: while challenges exist, the rewards of a just, learning culture are worth the effort. Thank you. (Kim et al., 2021; Horrock, 2023; Page, 2007; Bhuyan, 2024; </a:t>
            </a:r>
            <a:r>
              <a:rPr dirty="0" err="1"/>
              <a:t>Skybrary</a:t>
            </a:r>
            <a:r>
              <a:rPr dirty="0"/>
              <a:t>, n.d.)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References / Sources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77752-1473-4B45-9871-BDAFD9602A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A just culture emphasizes learning over punishment. It helps teams grow from mistakes and fosters psychological safety. (Kim</a:t>
            </a:r>
            <a:r>
              <a:rPr lang="en-US" dirty="0"/>
              <a:t>, 2021, p. 307</a:t>
            </a:r>
            <a:r>
              <a:rPr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Implementing a just culture has clear benefits: improved morale, quicker recovery from failures, and more innovative problem-solving. (</a:t>
            </a:r>
            <a:r>
              <a:rPr lang="en-US" dirty="0" err="1"/>
              <a:t>Skybrary</a:t>
            </a:r>
            <a:r>
              <a:rPr lang="en-US" dirty="0"/>
              <a:t>, n.d.</a:t>
            </a:r>
            <a:r>
              <a:rPr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Many organizations have deeply embedded blame cultures. Changing mindsets takes time and persistence. (Horrock, 2023)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Leadership plays a critical role. Without alignment and clear modeling, efforts to build a just culture can quickly fall apart. (Page, 2007)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Silos block the flow of learning. Breaking down barriers and encouraging cross-functional collaboration is essential. (Bhuyan, 2024)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Organizations may resist openness due to fear of legal action or public backlash. Legal frameworks and clear communication policies can help. (</a:t>
            </a:r>
            <a:r>
              <a:rPr dirty="0" err="1"/>
              <a:t>Skybrary</a:t>
            </a:r>
            <a:r>
              <a:rPr dirty="0"/>
              <a:t>, n.d.)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Overcoming these challenges requires cultural and structural changes. Leadership must lead by example and create safe spaces for reporting and learning. (Kim et al., 2021; Horrock, 2023; Bhuyan, 2024)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This visual highlights</a:t>
            </a:r>
            <a:r>
              <a:rPr lang="en-US" dirty="0"/>
              <a:t> some of</a:t>
            </a:r>
            <a:r>
              <a:rPr dirty="0"/>
              <a:t> the main barriers and how they connect to one another</a:t>
            </a:r>
            <a:r>
              <a:rPr lang="en-US" dirty="0"/>
              <a:t> and their possible solutions. Design by: Figueroa 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to/adityapratapbh1/bridging-the-silos-overcoming-challenges-in-building-a-devops-culture-5eg4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kybrary.aero/articles/building-just-culture" TargetMode="External"/><Relationship Id="rId5" Type="http://schemas.openxmlformats.org/officeDocument/2006/relationships/hyperlink" Target="https://psnet.ahrq.gov/perspective/making-just-culture-reality-one-organizations-approach" TargetMode="External"/><Relationship Id="rId4" Type="http://schemas.openxmlformats.org/officeDocument/2006/relationships/hyperlink" Target="https://humanisticsystems.com/2023/10/18/why-is-it-just-so-difficult-barriers-to-just-culture-in-the-real-world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581" y="921715"/>
            <a:ext cx="3872267" cy="2635993"/>
          </a:xfrm>
        </p:spPr>
        <p:txBody>
          <a:bodyPr anchor="b">
            <a:normAutofit/>
          </a:bodyPr>
          <a:lstStyle/>
          <a:p>
            <a:pPr algn="l"/>
            <a:r>
              <a:rPr lang="en-US" sz="4200"/>
              <a:t>Establishing a Just, Learning Culture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9144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4022220"/>
            <a:ext cx="611504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9190104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581" y="4541263"/>
            <a:ext cx="3497218" cy="1395022"/>
          </a:xfrm>
        </p:spPr>
        <p:txBody>
          <a:bodyPr anchor="t">
            <a:normAutofit fontScale="85000" lnSpcReduction="20000"/>
          </a:bodyPr>
          <a:lstStyle/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Usiel Figueroa</a:t>
            </a:r>
          </a:p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CSD 380-A311 DevOps</a:t>
            </a:r>
          </a:p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Module 9.2 Assignment</a:t>
            </a:r>
          </a:p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July 09, 2025</a:t>
            </a:r>
          </a:p>
        </p:txBody>
      </p:sp>
      <p:pic>
        <p:nvPicPr>
          <p:cNvPr id="5" name="Video 4" descr="Floating Numbers And Letters On Top Of A Book">
            <a:extLst>
              <a:ext uri="{FF2B5EF4-FFF2-40B4-BE49-F238E27FC236}">
                <a16:creationId xmlns:a16="http://schemas.microsoft.com/office/drawing/2014/main" id="{40EE789F-07B4-5FDE-4EFB-D4AA8CA3F5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7270" r="17516" b="-1"/>
          <a:stretch>
            <a:fillRect/>
          </a:stretch>
        </p:blipFill>
        <p:spPr>
          <a:xfrm>
            <a:off x="4930430" y="1792018"/>
            <a:ext cx="3872266" cy="2895965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9143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16597"/>
            <a:ext cx="548639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59" y="613954"/>
            <a:ext cx="8180615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723" y="809898"/>
            <a:ext cx="7629757" cy="1554480"/>
          </a:xfrm>
        </p:spPr>
        <p:txBody>
          <a:bodyPr anchor="ctr">
            <a:normAutofit/>
          </a:bodyPr>
          <a:lstStyle/>
          <a:p>
            <a:r>
              <a:rPr lang="en-US" sz="4200"/>
              <a:t>Conclusion &amp; Final Thoughts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8650" y="6485313"/>
            <a:ext cx="78867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3B32DEE-A23F-9E68-E5AA-E8143ED8B3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2831661"/>
              </p:ext>
            </p:extLst>
          </p:nvPr>
        </p:nvGraphicFramePr>
        <p:xfrm>
          <a:off x="678451" y="3017519"/>
          <a:ext cx="778383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6D28F2-CD2D-AE40-BA58-AF9317A0F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617" y="962166"/>
            <a:ext cx="2327856" cy="4421876"/>
          </a:xfrm>
        </p:spPr>
        <p:txBody>
          <a:bodyPr anchor="t">
            <a:normAutofit/>
          </a:bodyPr>
          <a:lstStyle/>
          <a:p>
            <a:pPr algn="r"/>
            <a:r>
              <a:rPr lang="en-US" sz="350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E8154-E087-0A55-37EC-D20246FB7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6696" y="962167"/>
            <a:ext cx="5143585" cy="474317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Bhuyan, A. P. (2024, April 29). </a:t>
            </a:r>
            <a:r>
              <a:rPr lang="en-US" sz="1400" i="1"/>
              <a:t>Bridging the silos: Overcoming challenges in building a DevOps culture</a:t>
            </a:r>
            <a:r>
              <a:rPr lang="en-US" sz="1400"/>
              <a:t>. DEV. </a:t>
            </a:r>
            <a:r>
              <a:rPr lang="en-US" sz="1400">
                <a:hlinkClick r:id="rId3"/>
              </a:rPr>
              <a:t>https://dev.to/adityapratapbh1/bridging-the-silos-overcoming-challenges-in-building-a-devops-culture-5eg4</a:t>
            </a:r>
            <a:endParaRPr lang="en-US" sz="1400"/>
          </a:p>
          <a:p>
            <a:pPr>
              <a:lnSpc>
                <a:spcPct val="90000"/>
              </a:lnSpc>
            </a:pPr>
            <a:r>
              <a:rPr lang="en-US" sz="1400"/>
              <a:t>Horrock, S. (2023, October 18). </a:t>
            </a:r>
            <a:r>
              <a:rPr lang="en-US" sz="1400" i="1"/>
              <a:t>Why is it just so difficult? Barriers to ‘Just Culture’ in the real world</a:t>
            </a:r>
            <a:r>
              <a:rPr lang="en-US" sz="1400"/>
              <a:t>. Humanistic Systems. </a:t>
            </a:r>
            <a:r>
              <a:rPr lang="en-US" sz="1400">
                <a:hlinkClick r:id="rId4"/>
              </a:rPr>
              <a:t>https://humanisticsystems.com/2023/10/18/why-is-it-just-so-difficult-barriers-to-just-culture-in-the-real-world/</a:t>
            </a:r>
            <a:endParaRPr lang="en-US" sz="1400"/>
          </a:p>
          <a:p>
            <a:pPr>
              <a:lnSpc>
                <a:spcPct val="90000"/>
              </a:lnSpc>
            </a:pPr>
            <a:r>
              <a:rPr lang="en-US" sz="1400"/>
              <a:t>Kim, G., Humble, J., Debois, P., &amp; Willis, J. (2021). </a:t>
            </a:r>
            <a:r>
              <a:rPr lang="en-US" sz="1400" i="1"/>
              <a:t>The DevOps handbook: How to create world-class agility, reliability, &amp; security in technology organizations</a:t>
            </a:r>
            <a:r>
              <a:rPr lang="en-US" sz="1400"/>
              <a:t> (2nd ed.). IT Revolution Press.</a:t>
            </a:r>
          </a:p>
          <a:p>
            <a:pPr>
              <a:lnSpc>
                <a:spcPct val="90000"/>
              </a:lnSpc>
            </a:pPr>
            <a:r>
              <a:rPr lang="en-US" sz="1400"/>
              <a:t>Page, A. H. (2007, October 1). </a:t>
            </a:r>
            <a:r>
              <a:rPr lang="en-US" sz="1400" i="1"/>
              <a:t>Making just culture a reality: One organization's approach</a:t>
            </a:r>
            <a:r>
              <a:rPr lang="en-US" sz="1400"/>
              <a:t>. Humanistic Systems. </a:t>
            </a:r>
            <a:r>
              <a:rPr lang="en-US" sz="1400">
                <a:hlinkClick r:id="rId5"/>
              </a:rPr>
              <a:t>https://psnet.ahrq.gov/perspective/making-just-culture-reality-one-organizations-approach</a:t>
            </a:r>
            <a:endParaRPr lang="en-US" sz="1400"/>
          </a:p>
          <a:p>
            <a:pPr>
              <a:lnSpc>
                <a:spcPct val="90000"/>
              </a:lnSpc>
            </a:pPr>
            <a:r>
              <a:rPr lang="en-US" sz="1400"/>
              <a:t>Skybrary. (n.d.). </a:t>
            </a:r>
            <a:r>
              <a:rPr lang="en-US" sz="1400" i="1"/>
              <a:t>Building a just culture</a:t>
            </a:r>
            <a:r>
              <a:rPr lang="en-US" sz="1400"/>
              <a:t>. </a:t>
            </a:r>
            <a:r>
              <a:rPr lang="en-US" sz="1400">
                <a:hlinkClick r:id="rId6"/>
              </a:rPr>
              <a:t>https://skybrary.aero/articles/building-just-culture</a:t>
            </a:r>
            <a:endParaRPr lang="en-US" sz="1400"/>
          </a:p>
          <a:p>
            <a:pPr>
              <a:lnSpc>
                <a:spcPct val="90000"/>
              </a:lnSpc>
            </a:pPr>
            <a:endParaRPr lang="en-US" sz="14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422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6CC7D015-0DD8-420F-A568-AC4FEDC41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C595556-C814-4F1F-B0E5-71812F38A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B9637CA-4757-D1CD-D179-478CCA335E6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rcRect l="2333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57189"/>
            <a:ext cx="3116868" cy="55718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is a Just Culture?</a:t>
            </a: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759B1137-85A0-E3E9-EB1F-1575520958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0052790"/>
              </p:ext>
            </p:extLst>
          </p:nvPr>
        </p:nvGraphicFramePr>
        <p:xfrm>
          <a:off x="3889914" y="557189"/>
          <a:ext cx="4625434" cy="5571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Hands holding each other's wrists and interlinked to form a circle">
            <a:extLst>
              <a:ext uri="{FF2B5EF4-FFF2-40B4-BE49-F238E27FC236}">
                <a16:creationId xmlns:a16="http://schemas.microsoft.com/office/drawing/2014/main" id="{7ED9D7EE-6D31-BB95-2352-B68662E31D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656" r="13756" b="-1"/>
          <a:stretch>
            <a:fillRect/>
          </a:stretch>
        </p:blipFill>
        <p:spPr>
          <a:xfrm>
            <a:off x="1891767" y="10"/>
            <a:ext cx="7252231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2866641" cy="1899912"/>
          </a:xfrm>
        </p:spPr>
        <p:txBody>
          <a:bodyPr>
            <a:normAutofit/>
          </a:bodyPr>
          <a:lstStyle/>
          <a:p>
            <a:r>
              <a:rPr lang="en-US" sz="3500"/>
              <a:t>Key Benefits of a Just Culture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434201"/>
            <a:ext cx="2866641" cy="3742762"/>
          </a:xfrm>
        </p:spPr>
        <p:txBody>
          <a:bodyPr>
            <a:normAutofit/>
          </a:bodyPr>
          <a:lstStyle/>
          <a:p>
            <a:r>
              <a:rPr lang="en-US" sz="1700"/>
              <a:t>Improves team morale and trust.</a:t>
            </a:r>
          </a:p>
          <a:p>
            <a:r>
              <a:rPr lang="en-US" sz="1700"/>
              <a:t>Promotes faster incident response.</a:t>
            </a:r>
          </a:p>
          <a:p>
            <a:r>
              <a:rPr lang="en-US" sz="1700"/>
              <a:t>Supports innovation and safe risk-taking (Skybrary, n.d.).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16597"/>
            <a:ext cx="548639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59" y="613954"/>
            <a:ext cx="8180615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723" y="809898"/>
            <a:ext cx="7629757" cy="1554480"/>
          </a:xfrm>
        </p:spPr>
        <p:txBody>
          <a:bodyPr anchor="ctr">
            <a:normAutofit/>
          </a:bodyPr>
          <a:lstStyle/>
          <a:p>
            <a:r>
              <a:rPr lang="en-US" sz="4200"/>
              <a:t>Challenge 1 – Organizational Resistance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8650" y="6485313"/>
            <a:ext cx="78867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E82E3FDE-D648-E27C-81CC-12B08091FE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4876909"/>
              </p:ext>
            </p:extLst>
          </p:nvPr>
        </p:nvGraphicFramePr>
        <p:xfrm>
          <a:off x="678451" y="3017519"/>
          <a:ext cx="778383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Challenge 2 – Inconsistent Leadership Support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r>
              <a:rPr lang="en-US" sz="1700"/>
              <a:t>Lack of buy-in from executives.</a:t>
            </a:r>
          </a:p>
          <a:p>
            <a:r>
              <a:rPr lang="en-US" sz="1700"/>
              <a:t>Conflicting priorities or mixed messages.</a:t>
            </a:r>
          </a:p>
          <a:p>
            <a:r>
              <a:rPr lang="en-US" sz="1700"/>
              <a:t>Failure to model just culture behavior (Page, 2007).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0"/>
            <a:ext cx="3992787" cy="1642970"/>
          </a:xfrm>
        </p:spPr>
        <p:txBody>
          <a:bodyPr anchor="b">
            <a:normAutofit/>
          </a:bodyPr>
          <a:lstStyle/>
          <a:p>
            <a:r>
              <a:rPr lang="en-US" sz="3500"/>
              <a:t>Challenge 3 – Siloed Communication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5"/>
            <a:ext cx="306939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"/>
            <a:ext cx="306939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2"/>
            <a:ext cx="3051501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10"/>
            <a:ext cx="2708601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D82C4A4-25EF-9B61-7890-6392D5BA90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272" r="43665" b="-1"/>
          <a:stretch>
            <a:fillRect/>
          </a:stretch>
        </p:blipFill>
        <p:spPr>
          <a:xfrm>
            <a:off x="5306975" y="1359682"/>
            <a:ext cx="3127897" cy="4170529"/>
          </a:xfrm>
          <a:prstGeom prst="rect">
            <a:avLst/>
          </a:prstGeom>
        </p:spPr>
      </p:pic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CDAC1E4D-2D2F-DD40-4987-E246C80F29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4893651"/>
              </p:ext>
            </p:extLst>
          </p:nvPr>
        </p:nvGraphicFramePr>
        <p:xfrm>
          <a:off x="858692" y="2405894"/>
          <a:ext cx="3986392" cy="3535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ABCE0FB-ADDD-4B37-A958-519663E8E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F8A981E-6C01-464B-9B2A-810AFEC27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1170432"/>
            <a:ext cx="7900416" cy="2734056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6000">
                <a:solidFill>
                  <a:schemeClr val="tx2"/>
                </a:solidFill>
              </a:rPr>
              <a:t>Challenge 4 – Fear of Legal or Reputational Risks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8710E47-0781-4953-BBDA-8EF627A731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9426" y="246028"/>
            <a:ext cx="191621" cy="546559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" y="4069080"/>
            <a:ext cx="7886700" cy="2042605"/>
          </a:xfrm>
        </p:spPr>
        <p:txBody>
          <a:bodyPr anchor="t">
            <a:norm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Fear of admitting mistakes publicly.</a:t>
            </a:r>
          </a:p>
          <a:p>
            <a:r>
              <a:rPr lang="en-US" sz="1600">
                <a:solidFill>
                  <a:schemeClr val="tx2"/>
                </a:solidFill>
              </a:rPr>
              <a:t>Concerns about compliance or liability.</a:t>
            </a:r>
          </a:p>
          <a:p>
            <a:r>
              <a:rPr lang="en-US" sz="1600">
                <a:solidFill>
                  <a:schemeClr val="tx2"/>
                </a:solidFill>
              </a:rPr>
              <a:t>Tension between transparency and protection (Skybrary, n.d.).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25D265C-1D38-4B36-8572-366ED6A60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30330" y="6522756"/>
            <a:ext cx="8037891" cy="0"/>
          </a:xfrm>
          <a:prstGeom prst="line">
            <a:avLst/>
          </a:prstGeom>
          <a:ln w="12700" cap="sq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0C536A3-D654-4FB9-BB50-B236B87BB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44791" y="6400800"/>
            <a:ext cx="338328" cy="240175"/>
            <a:chOff x="4089400" y="933450"/>
            <a:chExt cx="338328" cy="341938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41ACF7F-B3F4-4E4E-AECF-076FA5AB68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A76DEDF-ED9E-43F5-BD8F-87A9A7A06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0"/>
            <a:ext cx="3992787" cy="1642970"/>
          </a:xfrm>
        </p:spPr>
        <p:txBody>
          <a:bodyPr anchor="b">
            <a:normAutofit/>
          </a:bodyPr>
          <a:lstStyle/>
          <a:p>
            <a:r>
              <a:rPr lang="en-US" sz="3500"/>
              <a:t>Overcoming the Barriers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8692" y="2405894"/>
            <a:ext cx="3986392" cy="3535083"/>
          </a:xfrm>
        </p:spPr>
        <p:txBody>
          <a:bodyPr anchor="t">
            <a:normAutofit/>
          </a:bodyPr>
          <a:lstStyle/>
          <a:p>
            <a:r>
              <a:rPr lang="en-US" sz="1700"/>
              <a:t>Leadership training and commitment.</a:t>
            </a:r>
          </a:p>
          <a:p>
            <a:r>
              <a:rPr lang="en-US" sz="1700"/>
              <a:t>Aligning incentives with learning, not blame.</a:t>
            </a:r>
          </a:p>
          <a:p>
            <a:r>
              <a:rPr lang="en-US" sz="1700"/>
              <a:t>Transparent processes for reporting and improvement.</a:t>
            </a:r>
          </a:p>
          <a:p>
            <a:r>
              <a:rPr lang="en-US" sz="1700"/>
              <a:t>Cross-team collaboration and open communication (Kim et al., 2021; Horrock, 2023; Bhuyan, 2024).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5"/>
            <a:ext cx="306939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"/>
            <a:ext cx="306939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2"/>
            <a:ext cx="3051501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10"/>
            <a:ext cx="2708601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Graphic 28" descr="Connections">
            <a:extLst>
              <a:ext uri="{FF2B5EF4-FFF2-40B4-BE49-F238E27FC236}">
                <a16:creationId xmlns:a16="http://schemas.microsoft.com/office/drawing/2014/main" id="{1B18650F-5134-DBB6-E75C-A739817E9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06975" y="1880998"/>
            <a:ext cx="3127897" cy="312789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289" y="167453"/>
            <a:ext cx="8229600" cy="1143000"/>
          </a:xfrm>
        </p:spPr>
        <p:txBody>
          <a:bodyPr/>
          <a:lstStyle/>
          <a:p>
            <a:r>
              <a:rPr dirty="0"/>
              <a:t> Barriers</a:t>
            </a:r>
            <a:r>
              <a:rPr lang="en-US" dirty="0"/>
              <a:t>             </a:t>
            </a:r>
            <a:r>
              <a:rPr dirty="0"/>
              <a:t>to Just Culture</a:t>
            </a:r>
          </a:p>
        </p:txBody>
      </p:sp>
      <p:sp>
        <p:nvSpPr>
          <p:cNvPr id="11" name="Bevel 10">
            <a:extLst>
              <a:ext uri="{FF2B5EF4-FFF2-40B4-BE49-F238E27FC236}">
                <a16:creationId xmlns:a16="http://schemas.microsoft.com/office/drawing/2014/main" id="{5F10F783-CAD5-89B8-52AB-AC641ECC9A49}"/>
              </a:ext>
            </a:extLst>
          </p:cNvPr>
          <p:cNvSpPr/>
          <p:nvPr/>
        </p:nvSpPr>
        <p:spPr>
          <a:xfrm>
            <a:off x="3747976" y="0"/>
            <a:ext cx="1648047" cy="6858000"/>
          </a:xfrm>
          <a:prstGeom prst="bevel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346AAB7-CB72-9417-5B42-0E428D3F9D3F}"/>
              </a:ext>
            </a:extLst>
          </p:cNvPr>
          <p:cNvSpPr/>
          <p:nvPr/>
        </p:nvSpPr>
        <p:spPr>
          <a:xfrm>
            <a:off x="1924493" y="1417638"/>
            <a:ext cx="1823483" cy="147441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BF8E151-FCAB-0B5D-AA47-FF9328CFB43E}"/>
              </a:ext>
            </a:extLst>
          </p:cNvPr>
          <p:cNvSpPr/>
          <p:nvPr/>
        </p:nvSpPr>
        <p:spPr>
          <a:xfrm>
            <a:off x="350874" y="2700669"/>
            <a:ext cx="1977656" cy="198828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nector 13">
            <a:extLst>
              <a:ext uri="{FF2B5EF4-FFF2-40B4-BE49-F238E27FC236}">
                <a16:creationId xmlns:a16="http://schemas.microsoft.com/office/drawing/2014/main" id="{4DDD82D7-22E8-638E-AC98-6B1A60A4555C}"/>
              </a:ext>
            </a:extLst>
          </p:cNvPr>
          <p:cNvSpPr/>
          <p:nvPr/>
        </p:nvSpPr>
        <p:spPr>
          <a:xfrm>
            <a:off x="2456121" y="3173874"/>
            <a:ext cx="1291855" cy="1293664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hord 14">
            <a:extLst>
              <a:ext uri="{FF2B5EF4-FFF2-40B4-BE49-F238E27FC236}">
                <a16:creationId xmlns:a16="http://schemas.microsoft.com/office/drawing/2014/main" id="{D7F585CB-0BEF-068B-302B-3F1373A67670}"/>
              </a:ext>
            </a:extLst>
          </p:cNvPr>
          <p:cNvSpPr/>
          <p:nvPr/>
        </p:nvSpPr>
        <p:spPr>
          <a:xfrm rot="1398113">
            <a:off x="2319685" y="4546000"/>
            <a:ext cx="2144200" cy="1788725"/>
          </a:xfrm>
          <a:prstGeom prst="chor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loud Callout 17">
            <a:extLst>
              <a:ext uri="{FF2B5EF4-FFF2-40B4-BE49-F238E27FC236}">
                <a16:creationId xmlns:a16="http://schemas.microsoft.com/office/drawing/2014/main" id="{0FF6DB05-E0AA-580B-86AA-76CA91D789ED}"/>
              </a:ext>
            </a:extLst>
          </p:cNvPr>
          <p:cNvSpPr/>
          <p:nvPr/>
        </p:nvSpPr>
        <p:spPr>
          <a:xfrm>
            <a:off x="5528479" y="1267467"/>
            <a:ext cx="1796902" cy="1116419"/>
          </a:xfrm>
          <a:prstGeom prst="cloud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Callout 18">
            <a:extLst>
              <a:ext uri="{FF2B5EF4-FFF2-40B4-BE49-F238E27FC236}">
                <a16:creationId xmlns:a16="http://schemas.microsoft.com/office/drawing/2014/main" id="{DECA0CC8-6B2A-2337-13E9-8DD219FB2AE3}"/>
              </a:ext>
            </a:extLst>
          </p:cNvPr>
          <p:cNvSpPr/>
          <p:nvPr/>
        </p:nvSpPr>
        <p:spPr>
          <a:xfrm>
            <a:off x="6564905" y="1924385"/>
            <a:ext cx="2228221" cy="1820301"/>
          </a:xfrm>
          <a:prstGeom prst="cloud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loud Callout 19">
            <a:extLst>
              <a:ext uri="{FF2B5EF4-FFF2-40B4-BE49-F238E27FC236}">
                <a16:creationId xmlns:a16="http://schemas.microsoft.com/office/drawing/2014/main" id="{4BD26B2C-756F-9F21-14F9-82B500CE1566}"/>
              </a:ext>
            </a:extLst>
          </p:cNvPr>
          <p:cNvSpPr/>
          <p:nvPr/>
        </p:nvSpPr>
        <p:spPr>
          <a:xfrm flipH="1">
            <a:off x="5396023" y="3147348"/>
            <a:ext cx="1297173" cy="1238997"/>
          </a:xfrm>
          <a:prstGeom prst="cloud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loud Callout 20">
            <a:extLst>
              <a:ext uri="{FF2B5EF4-FFF2-40B4-BE49-F238E27FC236}">
                <a16:creationId xmlns:a16="http://schemas.microsoft.com/office/drawing/2014/main" id="{3F8B0408-1D69-D3D0-E8B6-877339660321}"/>
              </a:ext>
            </a:extLst>
          </p:cNvPr>
          <p:cNvSpPr/>
          <p:nvPr/>
        </p:nvSpPr>
        <p:spPr>
          <a:xfrm flipH="1">
            <a:off x="6919137" y="4226519"/>
            <a:ext cx="1648047" cy="1582119"/>
          </a:xfrm>
          <a:prstGeom prst="cloud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6A67F3-1D06-2F69-28CF-413B70D8B1C5}"/>
              </a:ext>
            </a:extLst>
          </p:cNvPr>
          <p:cNvSpPr txBox="1"/>
          <p:nvPr/>
        </p:nvSpPr>
        <p:spPr>
          <a:xfrm>
            <a:off x="2386557" y="1792286"/>
            <a:ext cx="989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Fear of Blame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E0C739-7B18-6EAC-7857-0FC436B26A6E}"/>
              </a:ext>
            </a:extLst>
          </p:cNvPr>
          <p:cNvSpPr txBox="1"/>
          <p:nvPr/>
        </p:nvSpPr>
        <p:spPr>
          <a:xfrm>
            <a:off x="623266" y="3471835"/>
            <a:ext cx="143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Lack of Trust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E7D2C43-3198-EF82-9DF2-EA46EA6D82BC}"/>
              </a:ext>
            </a:extLst>
          </p:cNvPr>
          <p:cNvSpPr txBox="1"/>
          <p:nvPr/>
        </p:nvSpPr>
        <p:spPr>
          <a:xfrm>
            <a:off x="2680396" y="3471835"/>
            <a:ext cx="1001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Existing Policies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DE863B-9A6B-93E3-7BF1-641560DE71C0}"/>
              </a:ext>
            </a:extLst>
          </p:cNvPr>
          <p:cNvSpPr txBox="1"/>
          <p:nvPr/>
        </p:nvSpPr>
        <p:spPr>
          <a:xfrm>
            <a:off x="2579094" y="5046816"/>
            <a:ext cx="1203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Leadership Resistance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9A09ED7-F948-DEC6-EF1C-913C22AB9639}"/>
              </a:ext>
            </a:extLst>
          </p:cNvPr>
          <p:cNvSpPr txBox="1"/>
          <p:nvPr/>
        </p:nvSpPr>
        <p:spPr>
          <a:xfrm>
            <a:off x="5868948" y="1364011"/>
            <a:ext cx="14247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Promote Psychological Safety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274E32-1379-40CD-5168-9B05B24BFAB9}"/>
              </a:ext>
            </a:extLst>
          </p:cNvPr>
          <p:cNvSpPr txBox="1"/>
          <p:nvPr/>
        </p:nvSpPr>
        <p:spPr>
          <a:xfrm>
            <a:off x="6687878" y="2580951"/>
            <a:ext cx="2228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Build Transparency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E4C9E53-D63F-4822-8C78-27A1393E7CFB}"/>
              </a:ext>
            </a:extLst>
          </p:cNvPr>
          <p:cNvSpPr txBox="1"/>
          <p:nvPr/>
        </p:nvSpPr>
        <p:spPr>
          <a:xfrm>
            <a:off x="5462251" y="3333335"/>
            <a:ext cx="1297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Revise Procedures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1711310-7586-1932-E9FC-D6606E9BE75D}"/>
              </a:ext>
            </a:extLst>
          </p:cNvPr>
          <p:cNvSpPr txBox="1"/>
          <p:nvPr/>
        </p:nvSpPr>
        <p:spPr>
          <a:xfrm>
            <a:off x="7327468" y="4688958"/>
            <a:ext cx="1235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Engage Leaders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E304C7-27BB-381F-D4CE-0D5925758EB1}"/>
              </a:ext>
            </a:extLst>
          </p:cNvPr>
          <p:cNvSpPr/>
          <p:nvPr/>
        </p:nvSpPr>
        <p:spPr>
          <a:xfrm>
            <a:off x="7234990" y="1251958"/>
            <a:ext cx="190148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Solutions</a:t>
            </a:r>
            <a:endParaRPr lang="en-US" sz="4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0CA6D7-D7BA-D5F3-34E3-5509D7ABA8EF}"/>
              </a:ext>
            </a:extLst>
          </p:cNvPr>
          <p:cNvSpPr/>
          <p:nvPr/>
        </p:nvSpPr>
        <p:spPr>
          <a:xfrm rot="5400000">
            <a:off x="1838955" y="3082316"/>
            <a:ext cx="4960012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Baloo Bhaijaan" panose="03080902040302020200" pitchFamily="66" charset="-78"/>
                <a:ea typeface="ADLaM Display" panose="02010000000000000000" pitchFamily="2" charset="77"/>
                <a:cs typeface="Baloo Bhaijaan" panose="03080902040302020200" pitchFamily="66" charset="-78"/>
              </a:rPr>
              <a:t>Barriers</a:t>
            </a:r>
            <a:endParaRPr lang="en-US" sz="96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748</Words>
  <Application>Microsoft Macintosh PowerPoint</Application>
  <PresentationFormat>On-screen Show (4:3)</PresentationFormat>
  <Paragraphs>66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Brush Script MT</vt:lpstr>
      <vt:lpstr>Aptos</vt:lpstr>
      <vt:lpstr>Arial</vt:lpstr>
      <vt:lpstr>Baloo Bhaijaan</vt:lpstr>
      <vt:lpstr>Calibri</vt:lpstr>
      <vt:lpstr>Office Theme</vt:lpstr>
      <vt:lpstr>Establishing a Just, Learning Culture</vt:lpstr>
      <vt:lpstr>What is a Just Culture?</vt:lpstr>
      <vt:lpstr>Key Benefits of a Just Culture</vt:lpstr>
      <vt:lpstr>Challenge 1 – Organizational Resistance</vt:lpstr>
      <vt:lpstr>Challenge 2 – Inconsistent Leadership Support</vt:lpstr>
      <vt:lpstr>Challenge 3 – Siloed Communication</vt:lpstr>
      <vt:lpstr>Challenge 4 – Fear of Legal or Reputational Risks</vt:lpstr>
      <vt:lpstr>Overcoming the Barriers</vt:lpstr>
      <vt:lpstr> Barriers             to Just Culture</vt:lpstr>
      <vt:lpstr>Conclusion &amp; Final Thoughts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Usiel Figueroa</cp:lastModifiedBy>
  <cp:revision>13</cp:revision>
  <dcterms:created xsi:type="dcterms:W3CDTF">2013-01-27T09:14:16Z</dcterms:created>
  <dcterms:modified xsi:type="dcterms:W3CDTF">2025-07-09T17:04:22Z</dcterms:modified>
  <cp:category/>
</cp:coreProperties>
</file>

<file path=docProps/thumbnail.jpeg>
</file>